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  <p:sldMasterId id="214748375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Inter SemiBold"/>
      <p:regular r:id="rId53"/>
      <p:bold r:id="rId54"/>
    </p:embeddedFont>
    <p:embeddedFont>
      <p:font typeface="Inter Light"/>
      <p:regular r:id="rId55"/>
      <p:bold r:id="rId56"/>
    </p:embeddedFont>
    <p:embeddedFont>
      <p:font typeface="Inter"/>
      <p:regular r:id="rId57"/>
      <p:bold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Inter Medium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7.xml"/><Relationship Id="rId68" Type="http://schemas.openxmlformats.org/officeDocument/2006/relationships/font" Target="fonts/InterMedium-bold.fntdata"/><Relationship Id="rId23" Type="http://schemas.openxmlformats.org/officeDocument/2006/relationships/slide" Target="slides/slide16.xml"/><Relationship Id="rId67" Type="http://schemas.openxmlformats.org/officeDocument/2006/relationships/font" Target="fonts/InterMedium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InterSemiBold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InterLight-regular.fntdata"/><Relationship Id="rId10" Type="http://schemas.openxmlformats.org/officeDocument/2006/relationships/slide" Target="slides/slide3.xml"/><Relationship Id="rId54" Type="http://schemas.openxmlformats.org/officeDocument/2006/relationships/font" Target="fonts/InterSemiBold-bold.fntdata"/><Relationship Id="rId13" Type="http://schemas.openxmlformats.org/officeDocument/2006/relationships/slide" Target="slides/slide6.xml"/><Relationship Id="rId57" Type="http://schemas.openxmlformats.org/officeDocument/2006/relationships/font" Target="fonts/Inter-regular.fntdata"/><Relationship Id="rId12" Type="http://schemas.openxmlformats.org/officeDocument/2006/relationships/slide" Target="slides/slide5.xml"/><Relationship Id="rId56" Type="http://schemas.openxmlformats.org/officeDocument/2006/relationships/font" Target="fonts/InterLight-bold.fntdata"/><Relationship Id="rId15" Type="http://schemas.openxmlformats.org/officeDocument/2006/relationships/slide" Target="slides/slide8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7.xml"/><Relationship Id="rId58" Type="http://schemas.openxmlformats.org/officeDocument/2006/relationships/font" Target="fonts/Int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607694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607694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63dcc2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763dcc2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5be1cd9831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5be1cd9831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756b2ca1d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756b2ca1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7607694368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7607694368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553bb78c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553bb78c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553bb78c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7553bb78c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607694368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60769436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59453f1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e59453f1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760769436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760769436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e59453f1c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59453f1c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58b32e4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58b32e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47c2d1a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747c2d1a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5bebe08b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5bebe08b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5bebe08b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5bebe08b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5bebe08b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5bebe08b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760769436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760769436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e59453f1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e59453f1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747c2d1a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747c2d1a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e59453f1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e59453f1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e59453f1c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e59453f1c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59453f1c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e59453f1c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7a41b0b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7a41b0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grafana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without it. And show some screenshots.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e59453f1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e59453f1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760769436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760769436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7553bb78c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7553bb78c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5c19fad3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5c19fad3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5b9ebf20b5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5b9ebf20b5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760769436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760769436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607694368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607694368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5b9ebf20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5b9ebf20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60769436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60769436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x posts in a month/quarter in  month?</a:t>
            </a:r>
            <a:br>
              <a:rPr lang="en"/>
            </a:br>
            <a:r>
              <a:rPr lang="en"/>
              <a:t>How do you make sense of what is going on ……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60769436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60769436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similar patten on others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56b2ca1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756b2ca1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be1cd983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be1cd983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be1cd983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be1cd983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10de78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10de78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Relationship Id="rId3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jpg"/><Relationship Id="rId3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jp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Relationship Id="rId3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jpg"/><Relationship Id="rId3" Type="http://schemas.openxmlformats.org/officeDocument/2006/relationships/image" Target="../media/image1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1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Relationship Id="rId3" Type="http://schemas.openxmlformats.org/officeDocument/2006/relationships/image" Target="../media/image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jpg"/><Relationship Id="rId3" Type="http://schemas.openxmlformats.org/officeDocument/2006/relationships/image" Target="../media/image1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itle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3"/>
            <a:ext cx="1814521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TITLE_AND_BODY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Blank">
  <p:cSld name="TITLE_AND_BODY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"/>
            <a:ext cx="91440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2 column">
  <p:cSld name="TITLE_AND_BODY_3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66" name="Google Shape;466;p105"/>
          <p:cNvSpPr txBox="1"/>
          <p:nvPr>
            <p:ph idx="1" type="body"/>
          </p:nvPr>
        </p:nvSpPr>
        <p:spPr>
          <a:xfrm>
            <a:off x="3117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7" name="Google Shape;467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5"/>
          <p:cNvSpPr txBox="1"/>
          <p:nvPr>
            <p:ph idx="2" type="body"/>
          </p:nvPr>
        </p:nvSpPr>
        <p:spPr>
          <a:xfrm>
            <a:off x="46236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lank">
  <p:cSld name="TITLE_AND_BODY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2">
  <p:cSld name="TITLE_1_1">
    <p:bg>
      <p:bgPr>
        <a:solidFill>
          <a:srgbClr val="22222A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5"/>
            <a:ext cx="1814564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07"/>
          <p:cNvSpPr txBox="1"/>
          <p:nvPr>
            <p:ph type="title"/>
          </p:nvPr>
        </p:nvSpPr>
        <p:spPr>
          <a:xfrm>
            <a:off x="539800" y="1358775"/>
            <a:ext cx="7745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7" name="Google Shape;477;p107"/>
          <p:cNvSpPr txBox="1"/>
          <p:nvPr>
            <p:ph idx="1" type="subTitle"/>
          </p:nvPr>
        </p:nvSpPr>
        <p:spPr>
          <a:xfrm>
            <a:off x="539800" y="2598875"/>
            <a:ext cx="72273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None/>
              <a:defRPr sz="2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107"/>
          <p:cNvSpPr txBox="1"/>
          <p:nvPr>
            <p:ph idx="2" type="subTitle"/>
          </p:nvPr>
        </p:nvSpPr>
        <p:spPr>
          <a:xfrm>
            <a:off x="550775" y="3506975"/>
            <a:ext cx="3303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sz="10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TITLE_AND_BODY_1_2_2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">
  <p:cSld name="TITLE_AND_BODY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0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10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87" name="Google Shape;48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2 column">
  <p:cSld name="TITLE_AND_BODY_1_3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2" name="Google Shape;49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10"/>
          <p:cNvSpPr txBox="1"/>
          <p:nvPr>
            <p:ph idx="1" type="body"/>
          </p:nvPr>
        </p:nvSpPr>
        <p:spPr>
          <a:xfrm>
            <a:off x="3117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Char char="●"/>
              <a:defRPr sz="1700">
                <a:solidFill>
                  <a:srgbClr val="EFEFEF"/>
                </a:solidFill>
              </a:defRPr>
            </a:lvl1pPr>
            <a:lvl2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2pPr>
            <a:lvl3pPr indent="-3111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3pPr>
            <a:lvl4pPr indent="-3111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4pPr>
            <a:lvl5pPr indent="-3111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5pPr>
            <a:lvl6pPr indent="-3111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6pPr>
            <a:lvl7pPr indent="-3111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7pPr>
            <a:lvl8pPr indent="-3111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8pPr>
            <a:lvl9pPr indent="-3111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95" name="Google Shape;495;p110"/>
          <p:cNvSpPr txBox="1"/>
          <p:nvPr>
            <p:ph idx="2" type="body"/>
          </p:nvPr>
        </p:nvSpPr>
        <p:spPr>
          <a:xfrm>
            <a:off x="46236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Char char="●"/>
              <a:defRPr sz="1700">
                <a:solidFill>
                  <a:srgbClr val="EFEFEF"/>
                </a:solidFill>
              </a:defRPr>
            </a:lvl1pPr>
            <a:lvl2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2pPr>
            <a:lvl3pPr indent="-3111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3pPr>
            <a:lvl4pPr indent="-3111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4pPr>
            <a:lvl5pPr indent="-3111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5pPr>
            <a:lvl6pPr indent="-3111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6pPr>
            <a:lvl7pPr indent="-3111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7pPr>
            <a:lvl8pPr indent="-3111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8pPr>
            <a:lvl9pPr indent="-3111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1">
  <p:cSld name="TITLE_1_2">
    <p:bg>
      <p:bgPr>
        <a:solidFill>
          <a:srgbClr val="22222A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5"/>
            <a:ext cx="1814564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11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 2">
  <p:cSld name="TITLE_AND_BODY_1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Title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"/>
            <a:ext cx="91440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Blank">
  <p:cSld name="TITLE_AND_BODY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"/>
            <a:ext cx="91440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ber Title">
  <p:cSld name="TITLE_AND_BODY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ber Blank">
  <p:cSld name="TITLE_AND_BODY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ber Blank 1">
  <p:cSld name="TITLE_AND_BODY_1_1_1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Title">
  <p:cSld name="TITLE_AND_BODY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Blank">
  <p:cSld name="TITLE_AND_BODY_1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Title">
  <p:cSld name="TITLE_AND_BODY_1_1_1_1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itle 2">
  <p:cSld name="TITLE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3"/>
            <a:ext cx="1814521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539800" y="1358775"/>
            <a:ext cx="7745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39800" y="2598875"/>
            <a:ext cx="72978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550775" y="3506975"/>
            <a:ext cx="3303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Blank">
  <p:cSld name="TITLE_AND_BODY_1_1_1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Title">
  <p:cSld name="TITLE_AND_BODY_1_1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 Blank">
  <p:cSld name="TITLE_AND_BODY_1_1_1_1_1_1_1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"/>
            <a:ext cx="9144000" cy="51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itle">
  <p:cSld name="TITLE_AND_BODY_1_1_1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 Medium"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4" name="Google Shape;1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" y="479025"/>
            <a:ext cx="1814457" cy="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lank">
  <p:cSld name="TITLE_AND_BODY_1_1_1_1_1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"/>
            <a:ext cx="9144000" cy="51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686525"/>
            <a:ext cx="210625" cy="22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 1">
  <p:cSld name="TITLE_AND_BODY_1_3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7" name="Google Shape;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8"/>
          <p:cNvCxnSpPr/>
          <p:nvPr/>
        </p:nvCxnSpPr>
        <p:spPr>
          <a:xfrm>
            <a:off x="841650" y="38233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8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0"/>
          <p:cNvCxnSpPr/>
          <p:nvPr/>
        </p:nvCxnSpPr>
        <p:spPr>
          <a:xfrm>
            <a:off x="841650" y="38233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30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ocial Icon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1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" name="Google Shape;131;p31"/>
          <p:cNvCxnSpPr/>
          <p:nvPr/>
        </p:nvCxnSpPr>
        <p:spPr>
          <a:xfrm>
            <a:off x="2844125" y="3984775"/>
            <a:ext cx="0" cy="48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173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516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850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830" y="4124775"/>
            <a:ext cx="246459" cy="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idx="1" type="subTitle"/>
          </p:nvPr>
        </p:nvSpPr>
        <p:spPr>
          <a:xfrm>
            <a:off x="726450" y="2883000"/>
            <a:ext cx="64410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50" y="1870775"/>
            <a:ext cx="5305800" cy="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FFFFFF"/>
                </a:solidFill>
              </a:defRPr>
            </a:lvl1pPr>
            <a:lvl2pPr lvl="1" rtl="0" algn="l">
              <a:buNone/>
              <a:defRPr sz="900">
                <a:solidFill>
                  <a:srgbClr val="FFFFFF"/>
                </a:solidFill>
              </a:defRPr>
            </a:lvl2pPr>
            <a:lvl3pPr lvl="2" rtl="0" algn="l">
              <a:buNone/>
              <a:defRPr sz="900">
                <a:solidFill>
                  <a:srgbClr val="FFFFFF"/>
                </a:solidFill>
              </a:defRPr>
            </a:lvl3pPr>
            <a:lvl4pPr lvl="3" rtl="0" algn="l">
              <a:buNone/>
              <a:defRPr sz="900">
                <a:solidFill>
                  <a:srgbClr val="FFFFFF"/>
                </a:solidFill>
              </a:defRPr>
            </a:lvl4pPr>
            <a:lvl5pPr lvl="4" rtl="0" algn="l">
              <a:buNone/>
              <a:defRPr sz="900">
                <a:solidFill>
                  <a:srgbClr val="FFFFFF"/>
                </a:solidFill>
              </a:defRPr>
            </a:lvl5pPr>
            <a:lvl6pPr lvl="5" rtl="0" algn="l"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" name="Google Shape;143;p33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" name="Google Shape;145;p33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FFFFFF"/>
                </a:solidFill>
              </a:defRPr>
            </a:lvl1pPr>
            <a:lvl2pPr lvl="1" rtl="0" algn="l">
              <a:buNone/>
              <a:defRPr sz="900">
                <a:solidFill>
                  <a:srgbClr val="FFFFFF"/>
                </a:solidFill>
              </a:defRPr>
            </a:lvl2pPr>
            <a:lvl3pPr lvl="2" rtl="0" algn="l">
              <a:buNone/>
              <a:defRPr sz="900">
                <a:solidFill>
                  <a:srgbClr val="FFFFFF"/>
                </a:solidFill>
              </a:defRPr>
            </a:lvl3pPr>
            <a:lvl4pPr lvl="3" rtl="0" algn="l">
              <a:buNone/>
              <a:defRPr sz="900">
                <a:solidFill>
                  <a:srgbClr val="FFFFFF"/>
                </a:solidFill>
              </a:defRPr>
            </a:lvl4pPr>
            <a:lvl5pPr lvl="4" rtl="0" algn="l">
              <a:buNone/>
              <a:defRPr sz="900">
                <a:solidFill>
                  <a:srgbClr val="FFFFFF"/>
                </a:solidFill>
              </a:defRPr>
            </a:lvl5pPr>
            <a:lvl6pPr lvl="5" rtl="0" algn="l"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49" name="Google Shape;149;p34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34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" name="Google Shape;152;p34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E40"/>
              </a:buClr>
              <a:buSzPts val="2200"/>
              <a:buFont typeface="Roboto"/>
              <a:buNone/>
              <a:defRPr sz="22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6" name="Google Shape;156;p35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021E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35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C2D7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35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021E40"/>
                </a:solidFill>
              </a:defRPr>
            </a:lvl1pPr>
            <a:lvl2pPr lvl="1" rtl="0" algn="l">
              <a:buNone/>
              <a:defRPr sz="900">
                <a:solidFill>
                  <a:srgbClr val="021E40"/>
                </a:solidFill>
              </a:defRPr>
            </a:lvl2pPr>
            <a:lvl3pPr lvl="2" rtl="0" algn="l">
              <a:buNone/>
              <a:defRPr sz="900">
                <a:solidFill>
                  <a:srgbClr val="021E40"/>
                </a:solidFill>
              </a:defRPr>
            </a:lvl3pPr>
            <a:lvl4pPr lvl="3" rtl="0" algn="l">
              <a:buNone/>
              <a:defRPr sz="900">
                <a:solidFill>
                  <a:srgbClr val="021E40"/>
                </a:solidFill>
              </a:defRPr>
            </a:lvl4pPr>
            <a:lvl5pPr lvl="4" rtl="0" algn="l">
              <a:buNone/>
              <a:defRPr sz="900">
                <a:solidFill>
                  <a:srgbClr val="021E40"/>
                </a:solidFill>
              </a:defRPr>
            </a:lvl5pPr>
            <a:lvl6pPr lvl="5" rtl="0" algn="l">
              <a:buNone/>
              <a:defRPr sz="900">
                <a:solidFill>
                  <a:srgbClr val="021E40"/>
                </a:solidFill>
              </a:defRPr>
            </a:lvl6pPr>
            <a:lvl7pPr lvl="6" rtl="0" algn="l">
              <a:buNone/>
              <a:defRPr sz="900">
                <a:solidFill>
                  <a:srgbClr val="021E40"/>
                </a:solidFill>
              </a:defRPr>
            </a:lvl7pPr>
            <a:lvl8pPr lvl="7" rtl="0" algn="l">
              <a:buNone/>
              <a:defRPr sz="900">
                <a:solidFill>
                  <a:srgbClr val="021E40"/>
                </a:solidFill>
              </a:defRPr>
            </a:lvl8pPr>
            <a:lvl9pPr lvl="8" rtl="0" algn="l">
              <a:buNone/>
              <a:defRPr sz="900">
                <a:solidFill>
                  <a:srgbClr val="021E4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" name="Google Shape;164;p36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6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3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1)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" name="Google Shape;171;p37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7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74" name="Google Shape;174;p37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2)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" name="Google Shape;178;p38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81" name="Google Shape;181;p38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1">
  <p:cSld name="TITLE_AND_BOD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1" type="subTitle"/>
          </p:nvPr>
        </p:nvSpPr>
        <p:spPr>
          <a:xfrm>
            <a:off x="726450" y="1510500"/>
            <a:ext cx="74466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Medium"/>
              <a:buNone/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4" name="Google Shape;184;p39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5794F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10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996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975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9024" y="4758538"/>
            <a:ext cx="208351" cy="2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TITLE_AND_BOD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idx="1" type="subTitle"/>
          </p:nvPr>
        </p:nvSpPr>
        <p:spPr>
          <a:xfrm>
            <a:off x="726450" y="1510500"/>
            <a:ext cx="74466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Medium"/>
              <a:buNone/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2" name="Google Shape;192;p40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5794F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Font typeface="Inter SemiBold"/>
              <a:buChar char="●"/>
              <a:defRPr sz="3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○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■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●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○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■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●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○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3800"/>
              <a:buFont typeface="Inter SemiBold"/>
              <a:buChar char="■"/>
              <a:defRPr sz="3800">
                <a:solidFill>
                  <a:srgbClr val="0D0D3D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6" name="Google Shape;196;p41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000"/>
              <a:buFont typeface="Inter"/>
              <a:buNone/>
              <a:defRPr sz="2000">
                <a:solidFill>
                  <a:srgbClr val="0D0D3D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3D"/>
              </a:buClr>
              <a:buSzPts val="2800"/>
              <a:buNone/>
              <a:defRPr sz="2800">
                <a:solidFill>
                  <a:srgbClr val="0D0D3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2 column">
  <p:cSld name="TITLE_AND_BODY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236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99" name="Google Shape;19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03" name="Google Shape;203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" name="Google Shape;20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1" name="Google Shape;21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5" name="Google Shape;21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9" name="Google Shape;219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23" name="Google Shape;22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27" name="Google Shape;227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" name="Google Shape;22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>
  <p:cSld name="TITLE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1" name="Google Shape;23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1">
  <p:cSld name="TITLE_1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5" name="Google Shape;235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lank">
  <p:cSld name="TITLE_AND_BODY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2">
  <p:cSld name="TITLE_1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9" name="Google Shape;23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 2">
  <p:cSld name="TITLE_AND_BODY_1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●"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○"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■"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●"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○"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■"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●"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○"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Char char="■"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5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●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●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●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5A29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 1">
  <p:cSld name="TITLE_AND_BODY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5"/>
          <p:cNvSpPr/>
          <p:nvPr/>
        </p:nvSpPr>
        <p:spPr>
          <a:xfrm>
            <a:off x="8170575" y="2443925"/>
            <a:ext cx="181200" cy="181200"/>
          </a:xfrm>
          <a:prstGeom prst="ellipse">
            <a:avLst/>
          </a:prstGeom>
          <a:solidFill>
            <a:srgbClr val="021E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2">
  <p:cSld name="TITLE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6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52" name="Google Shape;2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56"/>
          <p:cNvCxnSpPr/>
          <p:nvPr/>
        </p:nvCxnSpPr>
        <p:spPr>
          <a:xfrm>
            <a:off x="841650" y="38233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56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1) 9">
  <p:cSld name="TITLE_AND_BODY_1_1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" name="Google Shape;258;p57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57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57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61" name="Google Shape;261;p57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4" name="Google Shape;2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8"/>
          <p:cNvCxnSpPr/>
          <p:nvPr/>
        </p:nvCxnSpPr>
        <p:spPr>
          <a:xfrm>
            <a:off x="841650" y="38233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58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2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0"/>
          <p:cNvSpPr txBox="1"/>
          <p:nvPr>
            <p:ph idx="12" type="sldNum"/>
          </p:nvPr>
        </p:nvSpPr>
        <p:spPr>
          <a:xfrm>
            <a:off x="4475930" y="488230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6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349550" y="-1745977"/>
            <a:ext cx="7930605" cy="87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1) 1">
  <p:cSld name="TITLE_AND_BODY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idx="1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1">
  <p:cSld name="TITLE_1">
    <p:bg>
      <p:bgPr>
        <a:solidFill>
          <a:srgbClr val="22222A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5"/>
            <a:ext cx="1814564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63600" y="1444750"/>
            <a:ext cx="7633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3">
  <p:cSld name="TITLE_1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80" name="Google Shape;28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2) 2">
  <p:cSld name="TITLE_AND_BODY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63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63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87" name="Google Shape;287;p63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5"/>
          <p:cNvSpPr txBox="1"/>
          <p:nvPr>
            <p:ph idx="1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65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2">
  <p:cSld name="TITLE_AND_BODY_1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6"/>
          <p:cNvSpPr txBox="1"/>
          <p:nvPr>
            <p:ph idx="1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Inter"/>
              <a:buChar char="●"/>
              <a:defRPr sz="2000"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Inter"/>
              <a:buChar char="○"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6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-logo 2">
  <p:cSld name="Blank no-logo_2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9900" y="-1695450"/>
            <a:ext cx="7920224" cy="8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7"/>
          <p:cNvSpPr txBox="1"/>
          <p:nvPr>
            <p:ph idx="12" type="sldNum"/>
          </p:nvPr>
        </p:nvSpPr>
        <p:spPr>
          <a:xfrm>
            <a:off x="4475930" y="488230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 Bod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8"/>
          <p:cNvSpPr txBox="1"/>
          <p:nvPr>
            <p:ph idx="1" type="body"/>
          </p:nvPr>
        </p:nvSpPr>
        <p:spPr>
          <a:xfrm>
            <a:off x="404675" y="1398400"/>
            <a:ext cx="79890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57BCC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57BCC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CC63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CC63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57BCC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57BCC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CC63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CC63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CC63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68"/>
          <p:cNvSpPr txBox="1"/>
          <p:nvPr>
            <p:ph type="title"/>
          </p:nvPr>
        </p:nvSpPr>
        <p:spPr>
          <a:xfrm>
            <a:off x="404675" y="6507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2) 1">
  <p:cSld name="TITLE_AND_BOD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9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69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09" name="Google Shape;309;p69"/>
          <p:cNvSpPr txBox="1"/>
          <p:nvPr>
            <p:ph idx="1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6" name="Google Shape;31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" name="Google Shape;31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2">
  <p:cSld name="TITLE_1_1">
    <p:bg>
      <p:bgPr>
        <a:solidFill>
          <a:srgbClr val="22222A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5"/>
            <a:ext cx="1814564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type="title"/>
          </p:nvPr>
        </p:nvSpPr>
        <p:spPr>
          <a:xfrm>
            <a:off x="539800" y="1358775"/>
            <a:ext cx="7745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539800" y="2598875"/>
            <a:ext cx="72273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None/>
              <a:defRPr sz="22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2" type="subTitle"/>
          </p:nvPr>
        </p:nvSpPr>
        <p:spPr>
          <a:xfrm>
            <a:off x="550775" y="3506975"/>
            <a:ext cx="3303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sz="10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2) 1 1">
  <p:cSld name="TITLE_AND_BODY_1_1_1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72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72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72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24" name="Google Shape;324;p72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">
  <p:cSld name="TITLE_AND_BODY_1_14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p7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29" name="Google Shape;32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 1">
  <p:cSld name="TITLE_AND_BODY_1_15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7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35" name="Google Shape;33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layout">
  <p:cSld name="TITLE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5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9" name="Google Shape;339;p75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40" name="Google Shape;340;p7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 1">
  <p:cSld name="TITL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 column">
  <p:cSld name="TITLE_AND_BODY_10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4" name="Google Shape;344;p7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5" name="Google Shape;34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4">
  <p:cSld name="TITLE_14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49" name="Google Shape;349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0" name="Google Shape;3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 2">
  <p:cSld name="TITLE_AND_BODY_1_1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5" name="Google Shape;35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2 1">
  <p:cSld name="TITLE_AND_BODY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0" name="Google Shape;360;p80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80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2" name="Google Shape;362;p8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80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 1">
  <p:cSld name="TITLE_AND_BODY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1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  <a:def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6" name="Google Shape;366;p81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1 column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  <a:defRPr sz="1200">
                <a:solidFill>
                  <a:srgbClr val="EFEFEF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○"/>
              <a:defRPr sz="1200">
                <a:solidFill>
                  <a:srgbClr val="EFEFEF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ocial Icons 1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2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69" name="Google Shape;3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2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1" name="Google Shape;371;p82"/>
          <p:cNvCxnSpPr/>
          <p:nvPr/>
        </p:nvCxnSpPr>
        <p:spPr>
          <a:xfrm>
            <a:off x="2844125" y="3984775"/>
            <a:ext cx="0" cy="48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173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516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850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830" y="4124775"/>
            <a:ext cx="246459" cy="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●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○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■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●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○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■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●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○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nter SemiBold"/>
              <a:buChar char="■"/>
              <a:defRPr sz="3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8" name="Google Shape;378;p8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None/>
              <a:defRPr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4">
  <p:cSld name="TITLE_AND_BODY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" name="Google Shape;382;p84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84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4" name="Google Shape;384;p84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84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2 column">
  <p:cSld name="TITLE_AND_BODY_3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8" name="Google Shape;388;p85"/>
          <p:cNvSpPr txBox="1"/>
          <p:nvPr>
            <p:ph idx="1" type="body"/>
          </p:nvPr>
        </p:nvSpPr>
        <p:spPr>
          <a:xfrm>
            <a:off x="311700" y="923875"/>
            <a:ext cx="408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9" name="Google Shape;38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85"/>
          <p:cNvSpPr txBox="1"/>
          <p:nvPr>
            <p:ph idx="2" type="body"/>
          </p:nvPr>
        </p:nvSpPr>
        <p:spPr>
          <a:xfrm>
            <a:off x="4623600" y="923875"/>
            <a:ext cx="408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 column 1">
  <p:cSld name="TITLE_AND_BODY_15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4" name="Google Shape;394;p8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5" name="Google Shape;39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1 column 2">
  <p:cSld name="TITLE_AND_BODY_16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9" name="Google Shape;399;p8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0" name="Google Shape;40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525"/>
            <a:ext cx="210625" cy="22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TITLE_AND_BODY_1_2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 1">
  <p:cSld name="TITLE_AND_BODY_1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2 column">
  <p:cSld name="TITLE_AND_BODY_1_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A"/>
          </a:solidFill>
          <a:ln cap="flat" cmpd="sng" w="9525">
            <a:solidFill>
              <a:srgbClr val="222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4686623"/>
            <a:ext cx="210624" cy="22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Char char="●"/>
              <a:defRPr sz="1700">
                <a:solidFill>
                  <a:srgbClr val="EFEFEF"/>
                </a:solidFill>
              </a:defRPr>
            </a:lvl1pPr>
            <a:lvl2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2pPr>
            <a:lvl3pPr indent="-3111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3pPr>
            <a:lvl4pPr indent="-3111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4pPr>
            <a:lvl5pPr indent="-3111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5pPr>
            <a:lvl6pPr indent="-3111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6pPr>
            <a:lvl7pPr indent="-3111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7pPr>
            <a:lvl8pPr indent="-3111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8pPr>
            <a:lvl9pPr indent="-3111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623600" y="923875"/>
            <a:ext cx="40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Char char="●"/>
              <a:defRPr sz="1700">
                <a:solidFill>
                  <a:srgbClr val="EFEFEF"/>
                </a:solidFill>
              </a:defRPr>
            </a:lvl1pPr>
            <a:lvl2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2pPr>
            <a:lvl3pPr indent="-3111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3pPr>
            <a:lvl4pPr indent="-3111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4pPr>
            <a:lvl5pPr indent="-3111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5pPr>
            <a:lvl6pPr indent="-3111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6pPr>
            <a:lvl7pPr indent="-3111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●"/>
              <a:defRPr sz="1300">
                <a:solidFill>
                  <a:srgbClr val="EFEFEF"/>
                </a:solidFill>
              </a:defRPr>
            </a:lvl7pPr>
            <a:lvl8pPr indent="-3111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○"/>
              <a:defRPr sz="1300">
                <a:solidFill>
                  <a:srgbClr val="EFEFEF"/>
                </a:solidFill>
              </a:defRPr>
            </a:lvl8pPr>
            <a:lvl9pPr indent="-3111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■"/>
              <a:defRPr sz="13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3" name="Google Shape;42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9" name="Google Shape;43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3" name="Google Shape;443;p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4" name="Google Shape;444;p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8" name="Google Shape;44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1" name="Google Shape;451;p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itle 2">
  <p:cSld name="TITLE_4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800" y="479023"/>
            <a:ext cx="1814521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02"/>
          <p:cNvSpPr txBox="1"/>
          <p:nvPr>
            <p:ph type="title"/>
          </p:nvPr>
        </p:nvSpPr>
        <p:spPr>
          <a:xfrm>
            <a:off x="539800" y="1358775"/>
            <a:ext cx="7745100" cy="12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Medium"/>
              <a:buNone/>
              <a:defRPr sz="3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8" name="Google Shape;458;p102"/>
          <p:cNvSpPr txBox="1"/>
          <p:nvPr>
            <p:ph idx="1" type="subTitle"/>
          </p:nvPr>
        </p:nvSpPr>
        <p:spPr>
          <a:xfrm>
            <a:off x="539800" y="2598875"/>
            <a:ext cx="72978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02"/>
          <p:cNvSpPr txBox="1"/>
          <p:nvPr>
            <p:ph idx="2" type="subTitle"/>
          </p:nvPr>
        </p:nvSpPr>
        <p:spPr>
          <a:xfrm>
            <a:off x="550775" y="3506975"/>
            <a:ext cx="33033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7.xml"/><Relationship Id="rId42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3.xml"/><Relationship Id="rId45" Type="http://schemas.openxmlformats.org/officeDocument/2006/relationships/slideLayout" Target="../slideLayouts/slideLayout72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48" Type="http://schemas.openxmlformats.org/officeDocument/2006/relationships/slideLayout" Target="../slideLayouts/slideLayout75.xml"/><Relationship Id="rId47" Type="http://schemas.openxmlformats.org/officeDocument/2006/relationships/slideLayout" Target="../slideLayouts/slideLayout74.xml"/><Relationship Id="rId4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65.xml"/><Relationship Id="rId61" Type="http://schemas.openxmlformats.org/officeDocument/2006/relationships/theme" Target="../theme/theme4.xml"/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60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56.xml"/><Relationship Id="rId51" Type="http://schemas.openxmlformats.org/officeDocument/2006/relationships/slideLayout" Target="../slideLayouts/slideLayout78.xml"/><Relationship Id="rId50" Type="http://schemas.openxmlformats.org/officeDocument/2006/relationships/slideLayout" Target="../slideLayouts/slideLayout77.xml"/><Relationship Id="rId53" Type="http://schemas.openxmlformats.org/officeDocument/2006/relationships/slideLayout" Target="../slideLayouts/slideLayout80.xml"/><Relationship Id="rId52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38.xml"/><Relationship Id="rId5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7.xml"/><Relationship Id="rId54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40.xml"/><Relationship Id="rId5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39.xml"/><Relationship Id="rId5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42.xml"/><Relationship Id="rId5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41.xml"/><Relationship Id="rId58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107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Inter Medium"/>
              <a:buNone/>
              <a:defRPr sz="28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Inter"/>
              <a:buChar char="●"/>
              <a:defRPr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●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●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○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nter"/>
              <a:buChar char="■"/>
              <a:defRPr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3" name="Google Shape;41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6.jpg"/><Relationship Id="rId4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jpg"/><Relationship Id="rId4" Type="http://schemas.openxmlformats.org/officeDocument/2006/relationships/image" Target="../media/image7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B3N-DVb9Z2y1TB5ARBwva1U1C9sxrSsp/view" TargetMode="External"/><Relationship Id="rId4" Type="http://schemas.openxmlformats.org/officeDocument/2006/relationships/image" Target="../media/image8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ihYqBXYSsrTooMwp5PcZlRoDCsHy3sLh/view" TargetMode="External"/><Relationship Id="rId4" Type="http://schemas.openxmlformats.org/officeDocument/2006/relationships/image" Target="../media/image9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2.jpg"/><Relationship Id="rId4" Type="http://schemas.openxmlformats.org/officeDocument/2006/relationships/image" Target="../media/image8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6W-oWEXYgJX-v_EtYg14AOuG9CvgDAvx/view" TargetMode="External"/><Relationship Id="rId4" Type="http://schemas.openxmlformats.org/officeDocument/2006/relationships/image" Target="../media/image9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Relationship Id="rId4" Type="http://schemas.openxmlformats.org/officeDocument/2006/relationships/image" Target="../media/image9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7.png"/><Relationship Id="rId4" Type="http://schemas.openxmlformats.org/officeDocument/2006/relationships/image" Target="../media/image107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3.png"/><Relationship Id="rId4" Type="http://schemas.openxmlformats.org/officeDocument/2006/relationships/image" Target="../media/image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yesoreyeram/grafana-infinity-datasource" TargetMode="External"/><Relationship Id="rId4" Type="http://schemas.openxmlformats.org/officeDocument/2006/relationships/hyperlink" Target="https://slack.grafana.com/" TargetMode="External"/><Relationship Id="rId9" Type="http://schemas.openxmlformats.org/officeDocument/2006/relationships/image" Target="../media/image83.png"/><Relationship Id="rId5" Type="http://schemas.openxmlformats.org/officeDocument/2006/relationships/hyperlink" Target="https://community.grafana.com/" TargetMode="External"/><Relationship Id="rId6" Type="http://schemas.openxmlformats.org/officeDocument/2006/relationships/hyperlink" Target="https://grafana.slack.com/" TargetMode="External"/><Relationship Id="rId7" Type="http://schemas.openxmlformats.org/officeDocument/2006/relationships/image" Target="../media/image120.png"/><Relationship Id="rId8" Type="http://schemas.openxmlformats.org/officeDocument/2006/relationships/image" Target="../media/image104.png"/><Relationship Id="rId11" Type="http://schemas.openxmlformats.org/officeDocument/2006/relationships/hyperlink" Target="https://community.grafana.com/" TargetMode="External"/><Relationship Id="rId10" Type="http://schemas.openxmlformats.org/officeDocument/2006/relationships/hyperlink" Target="https://github.com/grafana/grafana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mailto:usman.ahmad@grafana.com" TargetMode="External"/><Relationship Id="rId4" Type="http://schemas.openxmlformats.org/officeDocument/2006/relationships/image" Target="../media/image83.png"/><Relationship Id="rId9" Type="http://schemas.openxmlformats.org/officeDocument/2006/relationships/image" Target="../media/image106.png"/><Relationship Id="rId5" Type="http://schemas.openxmlformats.org/officeDocument/2006/relationships/hyperlink" Target="https://www.linkedin.com/in/syed-usman-ahmad-b1415515/" TargetMode="External"/><Relationship Id="rId6" Type="http://schemas.openxmlformats.org/officeDocument/2006/relationships/hyperlink" Target="mailto:usman.ahmad@grafana.com" TargetMode="External"/><Relationship Id="rId7" Type="http://schemas.openxmlformats.org/officeDocument/2006/relationships/hyperlink" Target="https://www.linkedin.com/in/syed-usman-ahmad-b1415515/" TargetMode="External"/><Relationship Id="rId8" Type="http://schemas.openxmlformats.org/officeDocument/2006/relationships/image" Target="../media/image10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2"/>
          <p:cNvSpPr txBox="1"/>
          <p:nvPr>
            <p:ph type="title"/>
          </p:nvPr>
        </p:nvSpPr>
        <p:spPr>
          <a:xfrm>
            <a:off x="750150" y="1709675"/>
            <a:ext cx="8253300" cy="11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latin typeface="Inter"/>
                <a:ea typeface="Inter"/>
                <a:cs typeface="Inter"/>
                <a:sym typeface="Inter"/>
              </a:rPr>
              <a:t>Leveling up your Grafana skills</a:t>
            </a:r>
            <a:endParaRPr b="1" sz="6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5" name="Google Shape;505;p112"/>
          <p:cNvSpPr txBox="1"/>
          <p:nvPr>
            <p:ph idx="1" type="subTitle"/>
          </p:nvPr>
        </p:nvSpPr>
        <p:spPr>
          <a:xfrm>
            <a:off x="734750" y="3291725"/>
            <a:ext cx="33033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FCFC"/>
                </a:solidFill>
              </a:rPr>
              <a:t>06 Dec. 2023</a:t>
            </a:r>
            <a:endParaRPr b="1" sz="2000">
              <a:solidFill>
                <a:srgbClr val="FCFCF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21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21"/>
          <p:cNvSpPr txBox="1"/>
          <p:nvPr>
            <p:ph type="title"/>
          </p:nvPr>
        </p:nvSpPr>
        <p:spPr>
          <a:xfrm>
            <a:off x="2618850" y="1386763"/>
            <a:ext cx="3906300" cy="23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to do it?</a:t>
            </a:r>
            <a:endParaRPr b="1" sz="5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122"/>
          <p:cNvGrpSpPr/>
          <p:nvPr/>
        </p:nvGrpSpPr>
        <p:grpSpPr>
          <a:xfrm>
            <a:off x="855525" y="2074754"/>
            <a:ext cx="5850050" cy="492600"/>
            <a:chOff x="3293925" y="1892300"/>
            <a:chExt cx="5850050" cy="492600"/>
          </a:xfrm>
        </p:grpSpPr>
        <p:sp>
          <p:nvSpPr>
            <p:cNvPr id="583" name="Google Shape;583;p122"/>
            <p:cNvSpPr/>
            <p:nvPr/>
          </p:nvSpPr>
          <p:spPr>
            <a:xfrm>
              <a:off x="3293925" y="1984561"/>
              <a:ext cx="392400" cy="392400"/>
            </a:xfrm>
            <a:prstGeom prst="ellipse">
              <a:avLst/>
            </a:prstGeom>
            <a:solidFill>
              <a:srgbClr val="FB9D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122"/>
            <p:cNvSpPr txBox="1"/>
            <p:nvPr/>
          </p:nvSpPr>
          <p:spPr>
            <a:xfrm>
              <a:off x="3912575" y="1892300"/>
              <a:ext cx="523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     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122"/>
          <p:cNvGrpSpPr/>
          <p:nvPr/>
        </p:nvGrpSpPr>
        <p:grpSpPr>
          <a:xfrm>
            <a:off x="855525" y="2961125"/>
            <a:ext cx="7795550" cy="585000"/>
            <a:chOff x="3293925" y="2537790"/>
            <a:chExt cx="7795550" cy="585000"/>
          </a:xfrm>
        </p:grpSpPr>
        <p:sp>
          <p:nvSpPr>
            <p:cNvPr id="586" name="Google Shape;586;p122"/>
            <p:cNvSpPr/>
            <p:nvPr/>
          </p:nvSpPr>
          <p:spPr>
            <a:xfrm>
              <a:off x="3293925" y="2587900"/>
              <a:ext cx="392400" cy="392400"/>
            </a:xfrm>
            <a:prstGeom prst="ellipse">
              <a:avLst/>
            </a:prstGeom>
            <a:solidFill>
              <a:srgbClr val="5794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122"/>
            <p:cNvSpPr txBox="1"/>
            <p:nvPr/>
          </p:nvSpPr>
          <p:spPr>
            <a:xfrm>
              <a:off x="3912575" y="2537790"/>
              <a:ext cx="717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Only need to connect to a Data source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122"/>
          <p:cNvGrpSpPr/>
          <p:nvPr/>
        </p:nvGrpSpPr>
        <p:grpSpPr>
          <a:xfrm>
            <a:off x="855525" y="1250607"/>
            <a:ext cx="7589150" cy="585000"/>
            <a:chOff x="3293925" y="1200609"/>
            <a:chExt cx="7589150" cy="585000"/>
          </a:xfrm>
        </p:grpSpPr>
        <p:sp>
          <p:nvSpPr>
            <p:cNvPr id="589" name="Google Shape;589;p122"/>
            <p:cNvSpPr/>
            <p:nvPr/>
          </p:nvSpPr>
          <p:spPr>
            <a:xfrm>
              <a:off x="3293925" y="1296900"/>
              <a:ext cx="392400" cy="392400"/>
            </a:xfrm>
            <a:prstGeom prst="ellipse">
              <a:avLst/>
            </a:prstGeom>
            <a:solidFill>
              <a:srgbClr val="8CC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122"/>
            <p:cNvSpPr txBox="1"/>
            <p:nvPr/>
          </p:nvSpPr>
          <p:spPr>
            <a:xfrm>
              <a:off x="3912575" y="1200609"/>
              <a:ext cx="6970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Available</a:t>
              </a:r>
              <a:r>
                <a:rPr lang="en" sz="2600">
                  <a:solidFill>
                    <a:schemeClr val="dk1"/>
                  </a:solidFill>
                </a:rPr>
                <a:t> in both OSS and Enterprise versions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sp>
        <p:nvSpPr>
          <p:cNvPr id="591" name="Google Shape;591;p12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Grafana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92" name="Google Shape;592;p122"/>
          <p:cNvSpPr txBox="1"/>
          <p:nvPr/>
        </p:nvSpPr>
        <p:spPr>
          <a:xfrm>
            <a:off x="1474175" y="2091775"/>
            <a:ext cx="68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Support various Visualisation formats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593" name="Google Shape;59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229" y="3180950"/>
            <a:ext cx="1772475" cy="17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123"/>
          <p:cNvGrpSpPr/>
          <p:nvPr/>
        </p:nvGrpSpPr>
        <p:grpSpPr>
          <a:xfrm>
            <a:off x="888130" y="2107360"/>
            <a:ext cx="5850050" cy="500964"/>
            <a:chOff x="3293925" y="1892300"/>
            <a:chExt cx="5850050" cy="500964"/>
          </a:xfrm>
        </p:grpSpPr>
        <p:sp>
          <p:nvSpPr>
            <p:cNvPr id="599" name="Google Shape;599;p123"/>
            <p:cNvSpPr/>
            <p:nvPr/>
          </p:nvSpPr>
          <p:spPr>
            <a:xfrm>
              <a:off x="3293925" y="2000864"/>
              <a:ext cx="392400" cy="392400"/>
            </a:xfrm>
            <a:prstGeom prst="ellipse">
              <a:avLst/>
            </a:prstGeom>
            <a:solidFill>
              <a:srgbClr val="FB9D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123"/>
            <p:cNvSpPr txBox="1"/>
            <p:nvPr/>
          </p:nvSpPr>
          <p:spPr>
            <a:xfrm>
              <a:off x="3912575" y="1892300"/>
              <a:ext cx="523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     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601" name="Google Shape;601;p123"/>
          <p:cNvGrpSpPr/>
          <p:nvPr/>
        </p:nvGrpSpPr>
        <p:grpSpPr>
          <a:xfrm>
            <a:off x="888130" y="2961125"/>
            <a:ext cx="7795550" cy="585000"/>
            <a:chOff x="3293925" y="2537790"/>
            <a:chExt cx="7795550" cy="585000"/>
          </a:xfrm>
        </p:grpSpPr>
        <p:sp>
          <p:nvSpPr>
            <p:cNvPr id="602" name="Google Shape;602;p123"/>
            <p:cNvSpPr/>
            <p:nvPr/>
          </p:nvSpPr>
          <p:spPr>
            <a:xfrm>
              <a:off x="3293925" y="2636808"/>
              <a:ext cx="392400" cy="392400"/>
            </a:xfrm>
            <a:prstGeom prst="ellipse">
              <a:avLst/>
            </a:prstGeom>
            <a:solidFill>
              <a:srgbClr val="5794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123"/>
            <p:cNvSpPr txBox="1"/>
            <p:nvPr/>
          </p:nvSpPr>
          <p:spPr>
            <a:xfrm>
              <a:off x="3912575" y="2537790"/>
              <a:ext cx="717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Supports many Grafana features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grpSp>
        <p:nvGrpSpPr>
          <p:cNvPr id="604" name="Google Shape;604;p123"/>
          <p:cNvGrpSpPr/>
          <p:nvPr/>
        </p:nvGrpSpPr>
        <p:grpSpPr>
          <a:xfrm>
            <a:off x="888130" y="1362018"/>
            <a:ext cx="7589150" cy="585000"/>
            <a:chOff x="3293925" y="1246809"/>
            <a:chExt cx="7589150" cy="585000"/>
          </a:xfrm>
        </p:grpSpPr>
        <p:sp>
          <p:nvSpPr>
            <p:cNvPr id="605" name="Google Shape;605;p123"/>
            <p:cNvSpPr/>
            <p:nvPr/>
          </p:nvSpPr>
          <p:spPr>
            <a:xfrm>
              <a:off x="3293925" y="1362111"/>
              <a:ext cx="392400" cy="392400"/>
            </a:xfrm>
            <a:prstGeom prst="ellipse">
              <a:avLst/>
            </a:prstGeom>
            <a:solidFill>
              <a:srgbClr val="8CC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123"/>
            <p:cNvSpPr txBox="1"/>
            <p:nvPr/>
          </p:nvSpPr>
          <p:spPr>
            <a:xfrm>
              <a:off x="3912575" y="1246809"/>
              <a:ext cx="6970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Free to use 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sp>
        <p:nvSpPr>
          <p:cNvPr id="607" name="Google Shape;607;p12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Infinity plugin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608" name="Google Shape;608;p123"/>
          <p:cNvSpPr txBox="1"/>
          <p:nvPr/>
        </p:nvSpPr>
        <p:spPr>
          <a:xfrm>
            <a:off x="1506780" y="2124380"/>
            <a:ext cx="735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Support various data formats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609" name="Google Shape;60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513" y="2822547"/>
            <a:ext cx="1967150" cy="19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475" y="1404038"/>
            <a:ext cx="499401" cy="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24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24"/>
          <p:cNvSpPr txBox="1"/>
          <p:nvPr>
            <p:ph type="title"/>
          </p:nvPr>
        </p:nvSpPr>
        <p:spPr>
          <a:xfrm>
            <a:off x="1016100" y="1587913"/>
            <a:ext cx="7111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is it going to work?</a:t>
            </a:r>
            <a:endParaRPr b="1" sz="5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5"/>
          <p:cNvSpPr txBox="1"/>
          <p:nvPr>
            <p:ph idx="4294967295" type="title"/>
          </p:nvPr>
        </p:nvSpPr>
        <p:spPr>
          <a:xfrm>
            <a:off x="311700" y="2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Sending</a:t>
            </a:r>
            <a:r>
              <a:rPr b="1" lang="en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Request</a:t>
            </a:r>
            <a:endParaRPr b="1" sz="3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25325"/>
            <a:ext cx="8991601" cy="347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6"/>
          <p:cNvSpPr txBox="1"/>
          <p:nvPr>
            <p:ph idx="4294967295" type="title"/>
          </p:nvPr>
        </p:nvSpPr>
        <p:spPr>
          <a:xfrm>
            <a:off x="311700" y="2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Receiving Response</a:t>
            </a:r>
            <a:endParaRPr b="1" sz="3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175"/>
            <a:ext cx="8839204" cy="346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127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27"/>
          <p:cNvSpPr txBox="1"/>
          <p:nvPr>
            <p:ph type="title"/>
          </p:nvPr>
        </p:nvSpPr>
        <p:spPr>
          <a:xfrm>
            <a:off x="981300" y="1515750"/>
            <a:ext cx="7181400" cy="21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Configuring Data source</a:t>
            </a:r>
            <a:endParaRPr b="1" sz="4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8"/>
          <p:cNvSpPr txBox="1"/>
          <p:nvPr>
            <p:ph idx="4294967295" type="title"/>
          </p:nvPr>
        </p:nvSpPr>
        <p:spPr>
          <a:xfrm>
            <a:off x="311700" y="2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2 Step process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40" name="Google Shape;64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01" y="820100"/>
            <a:ext cx="4331796" cy="42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9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29"/>
          <p:cNvSpPr txBox="1"/>
          <p:nvPr>
            <p:ph type="title"/>
          </p:nvPr>
        </p:nvSpPr>
        <p:spPr>
          <a:xfrm>
            <a:off x="520650" y="1198050"/>
            <a:ext cx="8102700" cy="27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Creating a Dashboard panel</a:t>
            </a:r>
            <a:endParaRPr b="1" sz="4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357" y="24350"/>
            <a:ext cx="5219651" cy="50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923" y="340921"/>
            <a:ext cx="267917" cy="26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923" y="1523171"/>
            <a:ext cx="267917" cy="26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3"/>
          <p:cNvSpPr txBox="1"/>
          <p:nvPr/>
        </p:nvSpPr>
        <p:spPr>
          <a:xfrm>
            <a:off x="443575" y="3633025"/>
            <a:ext cx="2734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Syed Usman Ahmad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Sr. Developer Advocate</a:t>
            </a:r>
            <a:endParaRPr b="1" sz="1700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1" name="Google Shape;511;p113"/>
          <p:cNvCxnSpPr/>
          <p:nvPr/>
        </p:nvCxnSpPr>
        <p:spPr>
          <a:xfrm>
            <a:off x="3223950" y="401550"/>
            <a:ext cx="0" cy="4340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113"/>
          <p:cNvSpPr txBox="1"/>
          <p:nvPr/>
        </p:nvSpPr>
        <p:spPr>
          <a:xfrm>
            <a:off x="3346325" y="1045575"/>
            <a:ext cx="53430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  <a:t>What I do?</a:t>
            </a:r>
            <a:endParaRPr b="1" sz="2600">
              <a:solidFill>
                <a:srgbClr val="FB755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  <a:t>My previous roles?</a:t>
            </a:r>
            <a:b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  <a:t>What I do beside</a:t>
            </a:r>
            <a:b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2600">
                <a:solidFill>
                  <a:srgbClr val="FB755A"/>
                </a:solidFill>
                <a:latin typeface="Inter"/>
                <a:ea typeface="Inter"/>
                <a:cs typeface="Inter"/>
                <a:sym typeface="Inter"/>
              </a:rPr>
              <a:t>work?</a:t>
            </a:r>
            <a:endParaRPr b="1"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113"/>
          <p:cNvSpPr txBox="1"/>
          <p:nvPr/>
        </p:nvSpPr>
        <p:spPr>
          <a:xfrm>
            <a:off x="519775" y="401550"/>
            <a:ext cx="26580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Presenter</a:t>
            </a:r>
            <a:endParaRPr b="1" sz="3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113"/>
          <p:cNvSpPr txBox="1"/>
          <p:nvPr/>
        </p:nvSpPr>
        <p:spPr>
          <a:xfrm>
            <a:off x="3403300" y="401550"/>
            <a:ext cx="4750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About me</a:t>
            </a:r>
            <a:endParaRPr b="1"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5" name="Google Shape;515;p113"/>
          <p:cNvSpPr/>
          <p:nvPr/>
        </p:nvSpPr>
        <p:spPr>
          <a:xfrm>
            <a:off x="651399" y="1318824"/>
            <a:ext cx="2047800" cy="2014500"/>
          </a:xfrm>
          <a:prstGeom prst="ellipse">
            <a:avLst/>
          </a:prstGeom>
          <a:gradFill>
            <a:gsLst>
              <a:gs pos="0">
                <a:srgbClr val="FB9D5A"/>
              </a:gs>
              <a:gs pos="100000">
                <a:srgbClr val="FB755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154" y="1390283"/>
            <a:ext cx="1920300" cy="188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7" name="Google Shape;51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25" y="1103250"/>
            <a:ext cx="4187377" cy="418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31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Setting up a Query panel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59" name="Google Shape;659;p131" title="creating-a-pan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73475"/>
            <a:ext cx="8520600" cy="416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3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Defining query in the editor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65" name="Google Shape;665;p132"/>
          <p:cNvPicPr preferRelativeResize="0"/>
          <p:nvPr/>
        </p:nvPicPr>
        <p:blipFill rotWithShape="1">
          <a:blip r:embed="rId3">
            <a:alphaModFix/>
          </a:blip>
          <a:srcRect b="16310" l="0" r="0" t="0"/>
          <a:stretch/>
        </p:blipFill>
        <p:spPr>
          <a:xfrm>
            <a:off x="558875" y="908075"/>
            <a:ext cx="8026238" cy="423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3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Transformation - Extract fields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71" name="Google Shape;671;p133" title="transform-extract-field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13" y="865325"/>
            <a:ext cx="8804768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34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Transformation - Organize fields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77" name="Google Shape;677;p134"/>
          <p:cNvPicPr preferRelativeResize="0"/>
          <p:nvPr/>
        </p:nvPicPr>
        <p:blipFill rotWithShape="1">
          <a:blip r:embed="rId3">
            <a:alphaModFix/>
          </a:blip>
          <a:srcRect b="0" l="0" r="1156" t="0"/>
          <a:stretch/>
        </p:blipFill>
        <p:spPr>
          <a:xfrm>
            <a:off x="1364438" y="865325"/>
            <a:ext cx="6415124" cy="43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34"/>
          <p:cNvSpPr/>
          <p:nvPr/>
        </p:nvSpPr>
        <p:spPr>
          <a:xfrm>
            <a:off x="1353125" y="3260550"/>
            <a:ext cx="1084200" cy="2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35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35"/>
          <p:cNvSpPr txBox="1"/>
          <p:nvPr>
            <p:ph type="title"/>
          </p:nvPr>
        </p:nvSpPr>
        <p:spPr>
          <a:xfrm>
            <a:off x="1522800" y="1198050"/>
            <a:ext cx="6098400" cy="27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Panel configurations</a:t>
            </a:r>
            <a:endParaRPr b="1" sz="4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50" y="40763"/>
            <a:ext cx="7621499" cy="506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671" y="2290595"/>
            <a:ext cx="275495" cy="28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882" y="272744"/>
            <a:ext cx="275495" cy="28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7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Override - Cell type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97" name="Google Shape;697;p137" title="override-cell-typ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25" y="895100"/>
            <a:ext cx="8742958" cy="42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8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Using Override - </a:t>
            </a:r>
            <a:r>
              <a:rPr b="1" lang="en" sz="3600">
                <a:solidFill>
                  <a:srgbClr val="FFFFFF"/>
                </a:solidFill>
              </a:rPr>
              <a:t>Data links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03" name="Google Shape;703;p138"/>
          <p:cNvPicPr preferRelativeResize="0"/>
          <p:nvPr/>
        </p:nvPicPr>
        <p:blipFill rotWithShape="1">
          <a:blip r:embed="rId3">
            <a:alphaModFix/>
          </a:blip>
          <a:srcRect b="16163" l="0" r="0" t="0"/>
          <a:stretch/>
        </p:blipFill>
        <p:spPr>
          <a:xfrm>
            <a:off x="311700" y="900775"/>
            <a:ext cx="5324475" cy="2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650" y="2876275"/>
            <a:ext cx="685800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38"/>
          <p:cNvSpPr/>
          <p:nvPr/>
        </p:nvSpPr>
        <p:spPr>
          <a:xfrm>
            <a:off x="3956600" y="4036475"/>
            <a:ext cx="4983600" cy="65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138"/>
          <p:cNvCxnSpPr/>
          <p:nvPr/>
        </p:nvCxnSpPr>
        <p:spPr>
          <a:xfrm rot="10800000">
            <a:off x="2629175" y="2752475"/>
            <a:ext cx="1384800" cy="128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9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Using Override - </a:t>
            </a:r>
            <a:r>
              <a:rPr b="1" lang="en" sz="3600">
                <a:solidFill>
                  <a:srgbClr val="FFFFFF"/>
                </a:solidFill>
              </a:rPr>
              <a:t>Data links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12" name="Google Shape;71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5" y="973725"/>
            <a:ext cx="8988151" cy="3196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0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Value mapping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18" name="Google Shape;71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888" y="949675"/>
            <a:ext cx="4852225" cy="41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14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4"/>
          <p:cNvSpPr txBox="1"/>
          <p:nvPr>
            <p:ph type="title"/>
          </p:nvPr>
        </p:nvSpPr>
        <p:spPr>
          <a:xfrm>
            <a:off x="501600" y="1587913"/>
            <a:ext cx="81408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Inter"/>
                <a:ea typeface="Inter"/>
                <a:cs typeface="Inter"/>
                <a:sym typeface="Inter"/>
              </a:rPr>
              <a:t>Why are we here today?</a:t>
            </a:r>
            <a:endParaRPr b="1" sz="5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41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Value mapping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24" name="Google Shape;724;p141"/>
          <p:cNvPicPr preferRelativeResize="0"/>
          <p:nvPr/>
        </p:nvPicPr>
        <p:blipFill rotWithShape="1">
          <a:blip r:embed="rId3">
            <a:alphaModFix/>
          </a:blip>
          <a:srcRect b="1738" l="952" r="10887" t="12187"/>
          <a:stretch/>
        </p:blipFill>
        <p:spPr>
          <a:xfrm>
            <a:off x="675663" y="2713732"/>
            <a:ext cx="7792676" cy="2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25" y="941525"/>
            <a:ext cx="6279151" cy="161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141"/>
          <p:cNvCxnSpPr/>
          <p:nvPr/>
        </p:nvCxnSpPr>
        <p:spPr>
          <a:xfrm rot="10800000">
            <a:off x="228299" y="2616626"/>
            <a:ext cx="8583300" cy="8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42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42"/>
          <p:cNvSpPr txBox="1"/>
          <p:nvPr>
            <p:ph type="title"/>
          </p:nvPr>
        </p:nvSpPr>
        <p:spPr>
          <a:xfrm>
            <a:off x="234750" y="2123413"/>
            <a:ext cx="86745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Dynamic dashboard variables</a:t>
            </a:r>
            <a:endParaRPr b="1" sz="4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43"/>
          <p:cNvSpPr txBox="1"/>
          <p:nvPr/>
        </p:nvSpPr>
        <p:spPr>
          <a:xfrm rot="-525333">
            <a:off x="3345729" y="2308813"/>
            <a:ext cx="1947191" cy="923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EEEEE"/>
                </a:solidFill>
              </a:rPr>
              <a:t>Query</a:t>
            </a:r>
            <a:endParaRPr b="1" sz="4800">
              <a:solidFill>
                <a:srgbClr val="EEEEEE"/>
              </a:solidFill>
            </a:endParaRPr>
          </a:p>
        </p:txBody>
      </p:sp>
      <p:sp>
        <p:nvSpPr>
          <p:cNvPr id="738" name="Google Shape;738;p143"/>
          <p:cNvSpPr txBox="1"/>
          <p:nvPr/>
        </p:nvSpPr>
        <p:spPr>
          <a:xfrm rot="792196">
            <a:off x="3635454" y="3897231"/>
            <a:ext cx="1796797" cy="615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EEEEE"/>
                </a:solidFill>
              </a:rPr>
              <a:t>Custom</a:t>
            </a:r>
            <a:endParaRPr b="1" sz="2800">
              <a:solidFill>
                <a:srgbClr val="EEEEEE"/>
              </a:solidFill>
            </a:endParaRPr>
          </a:p>
        </p:txBody>
      </p:sp>
      <p:sp>
        <p:nvSpPr>
          <p:cNvPr id="739" name="Google Shape;739;p143"/>
          <p:cNvSpPr txBox="1"/>
          <p:nvPr/>
        </p:nvSpPr>
        <p:spPr>
          <a:xfrm rot="-525252">
            <a:off x="6736796" y="3951111"/>
            <a:ext cx="1464562" cy="507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EEEEE"/>
                </a:solidFill>
              </a:rPr>
              <a:t>Text Box</a:t>
            </a:r>
            <a:endParaRPr b="1" sz="2100">
              <a:solidFill>
                <a:srgbClr val="EEEEEE"/>
              </a:solidFill>
            </a:endParaRPr>
          </a:p>
        </p:txBody>
      </p:sp>
      <p:sp>
        <p:nvSpPr>
          <p:cNvPr id="740" name="Google Shape;740;p143"/>
          <p:cNvSpPr txBox="1"/>
          <p:nvPr/>
        </p:nvSpPr>
        <p:spPr>
          <a:xfrm rot="1925069">
            <a:off x="6474838" y="3081109"/>
            <a:ext cx="1796603" cy="507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EEEEE"/>
                </a:solidFill>
              </a:rPr>
              <a:t>Constant</a:t>
            </a:r>
            <a:endParaRPr b="1" sz="2100">
              <a:solidFill>
                <a:srgbClr val="EEEEEE"/>
              </a:solidFill>
            </a:endParaRPr>
          </a:p>
        </p:txBody>
      </p:sp>
      <p:sp>
        <p:nvSpPr>
          <p:cNvPr id="741" name="Google Shape;741;p143"/>
          <p:cNvSpPr txBox="1"/>
          <p:nvPr/>
        </p:nvSpPr>
        <p:spPr>
          <a:xfrm rot="1271480">
            <a:off x="859398" y="1514649"/>
            <a:ext cx="1925398" cy="508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EEEEE"/>
                </a:solidFill>
              </a:rPr>
              <a:t>Data source</a:t>
            </a:r>
            <a:endParaRPr b="1" sz="2100">
              <a:solidFill>
                <a:srgbClr val="EEEEEE"/>
              </a:solidFill>
            </a:endParaRPr>
          </a:p>
        </p:txBody>
      </p:sp>
      <p:sp>
        <p:nvSpPr>
          <p:cNvPr id="742" name="Google Shape;742;p143"/>
          <p:cNvSpPr txBox="1"/>
          <p:nvPr>
            <p:ph idx="4294967295" type="title"/>
          </p:nvPr>
        </p:nvSpPr>
        <p:spPr>
          <a:xfrm>
            <a:off x="212375" y="56400"/>
            <a:ext cx="76338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Dynamic dashboard variables</a:t>
            </a:r>
            <a:endParaRPr b="1" sz="3600"/>
          </a:p>
        </p:txBody>
      </p:sp>
      <p:sp>
        <p:nvSpPr>
          <p:cNvPr id="743" name="Google Shape;743;p143"/>
          <p:cNvSpPr txBox="1"/>
          <p:nvPr/>
        </p:nvSpPr>
        <p:spPr>
          <a:xfrm rot="-834101">
            <a:off x="740736" y="2374507"/>
            <a:ext cx="1796830" cy="507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EEEEE"/>
                </a:solidFill>
              </a:rPr>
              <a:t>Interval</a:t>
            </a:r>
            <a:endParaRPr b="1" sz="2100">
              <a:solidFill>
                <a:srgbClr val="EEEEEE"/>
              </a:solidFill>
            </a:endParaRPr>
          </a:p>
        </p:txBody>
      </p:sp>
      <p:sp>
        <p:nvSpPr>
          <p:cNvPr id="744" name="Google Shape;744;p143"/>
          <p:cNvSpPr txBox="1"/>
          <p:nvPr/>
        </p:nvSpPr>
        <p:spPr>
          <a:xfrm rot="214776">
            <a:off x="3659355" y="1514803"/>
            <a:ext cx="1965234" cy="508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EEEEE"/>
                </a:solidFill>
              </a:rPr>
              <a:t>Ad-hoc filters</a:t>
            </a:r>
            <a:endParaRPr b="1" sz="2100">
              <a:solidFill>
                <a:srgbClr val="EEEEEE"/>
              </a:solidFill>
            </a:endParaRPr>
          </a:p>
        </p:txBody>
      </p:sp>
      <p:sp>
        <p:nvSpPr>
          <p:cNvPr id="745" name="Google Shape;745;p143"/>
          <p:cNvSpPr txBox="1"/>
          <p:nvPr/>
        </p:nvSpPr>
        <p:spPr>
          <a:xfrm rot="-860274">
            <a:off x="6419851" y="1389978"/>
            <a:ext cx="1796559" cy="1046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EEEEE"/>
                </a:solidFill>
              </a:rPr>
              <a:t>Global</a:t>
            </a:r>
            <a:r>
              <a:rPr b="1" lang="en" sz="2800">
                <a:solidFill>
                  <a:srgbClr val="EEEEEE"/>
                </a:solidFill>
              </a:rPr>
              <a:t> variables</a:t>
            </a:r>
            <a:endParaRPr b="1" sz="2800">
              <a:solidFill>
                <a:srgbClr val="EEEEEE"/>
              </a:solidFill>
            </a:endParaRPr>
          </a:p>
        </p:txBody>
      </p:sp>
      <p:sp>
        <p:nvSpPr>
          <p:cNvPr id="746" name="Google Shape;746;p143"/>
          <p:cNvSpPr txBox="1"/>
          <p:nvPr/>
        </p:nvSpPr>
        <p:spPr>
          <a:xfrm rot="1925069">
            <a:off x="740838" y="3358330"/>
            <a:ext cx="1796603" cy="1046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EEEEE"/>
                </a:solidFill>
              </a:rPr>
              <a:t>Chained</a:t>
            </a:r>
            <a:r>
              <a:rPr b="1" lang="en" sz="2800">
                <a:solidFill>
                  <a:srgbClr val="EEEEEE"/>
                </a:solidFill>
              </a:rPr>
              <a:t> variables</a:t>
            </a:r>
            <a:endParaRPr b="1" sz="28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4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Using different P</a:t>
            </a:r>
            <a:r>
              <a:rPr b="1" lang="en" sz="3600">
                <a:solidFill>
                  <a:srgbClr val="FFFFFF"/>
                </a:solidFill>
              </a:rPr>
              <a:t>anel Visualisation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52" name="Google Shape;7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716" y="843475"/>
            <a:ext cx="4749270" cy="195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725" y="3032013"/>
            <a:ext cx="4517706" cy="21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81471"/>
            <a:ext cx="3516550" cy="252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4"/>
          <p:cNvPicPr preferRelativeResize="0"/>
          <p:nvPr/>
        </p:nvPicPr>
        <p:blipFill rotWithShape="1">
          <a:blip r:embed="rId6">
            <a:alphaModFix/>
          </a:blip>
          <a:srcRect b="0" l="0" r="9616" t="0"/>
          <a:stretch/>
        </p:blipFill>
        <p:spPr>
          <a:xfrm>
            <a:off x="311700" y="877275"/>
            <a:ext cx="3516550" cy="1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5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This is what you</a:t>
            </a:r>
            <a:r>
              <a:rPr b="1" lang="en" sz="3600">
                <a:solidFill>
                  <a:srgbClr val="FFFFFF"/>
                </a:solidFill>
              </a:rPr>
              <a:t> can design !! 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61" name="Google Shape;761;p145"/>
          <p:cNvPicPr preferRelativeResize="0"/>
          <p:nvPr/>
        </p:nvPicPr>
        <p:blipFill rotWithShape="1">
          <a:blip r:embed="rId3">
            <a:alphaModFix/>
          </a:blip>
          <a:srcRect b="8742" l="0" r="32962" t="0"/>
          <a:stretch/>
        </p:blipFill>
        <p:spPr>
          <a:xfrm>
            <a:off x="965238" y="854050"/>
            <a:ext cx="7213527" cy="42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075" y="331329"/>
            <a:ext cx="521075" cy="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6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Want to get involved?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768" name="Google Shape;768;p146"/>
          <p:cNvSpPr txBox="1"/>
          <p:nvPr>
            <p:ph idx="4294967295" type="body"/>
          </p:nvPr>
        </p:nvSpPr>
        <p:spPr>
          <a:xfrm>
            <a:off x="896850" y="1777875"/>
            <a:ext cx="51519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GitHub </a:t>
            </a:r>
            <a:r>
              <a:rPr lang="en" sz="2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</a:t>
            </a:r>
            <a:br>
              <a:rPr lang="en" sz="2200">
                <a:solidFill>
                  <a:schemeClr val="dk1"/>
                </a:solidFill>
              </a:rPr>
            </a:br>
            <a:br>
              <a:rPr lang="en" sz="2200">
                <a:solidFill>
                  <a:schemeClr val="dk1"/>
                </a:solidFill>
              </a:rPr>
            </a:b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Slack channel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#grafana</a:t>
            </a:r>
            <a:br>
              <a:rPr lang="en" sz="2200"/>
            </a:b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Community </a:t>
            </a:r>
            <a:r>
              <a:rPr lang="en" sz="2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forum</a:t>
            </a:r>
            <a:endParaRPr sz="2200"/>
          </a:p>
        </p:txBody>
      </p:sp>
      <p:grpSp>
        <p:nvGrpSpPr>
          <p:cNvPr id="769" name="Google Shape;769;p146"/>
          <p:cNvGrpSpPr/>
          <p:nvPr/>
        </p:nvGrpSpPr>
        <p:grpSpPr>
          <a:xfrm>
            <a:off x="929451" y="1192870"/>
            <a:ext cx="6289749" cy="585000"/>
            <a:chOff x="3378276" y="1246788"/>
            <a:chExt cx="6289749" cy="585000"/>
          </a:xfrm>
        </p:grpSpPr>
        <p:sp>
          <p:nvSpPr>
            <p:cNvPr id="770" name="Google Shape;770;p146"/>
            <p:cNvSpPr/>
            <p:nvPr/>
          </p:nvSpPr>
          <p:spPr>
            <a:xfrm>
              <a:off x="3378276" y="1340495"/>
              <a:ext cx="392400" cy="39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71" name="Google Shape;771;p146"/>
            <p:cNvSpPr txBox="1"/>
            <p:nvPr/>
          </p:nvSpPr>
          <p:spPr>
            <a:xfrm>
              <a:off x="3762525" y="1246788"/>
              <a:ext cx="5905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To report bugs, feature-request:</a:t>
              </a:r>
              <a:endPara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72" name="Google Shape;772;p146"/>
          <p:cNvGrpSpPr/>
          <p:nvPr/>
        </p:nvGrpSpPr>
        <p:grpSpPr>
          <a:xfrm>
            <a:off x="921300" y="2564481"/>
            <a:ext cx="5623800" cy="585000"/>
            <a:chOff x="-1354275" y="1399200"/>
            <a:chExt cx="5623800" cy="585000"/>
          </a:xfrm>
        </p:grpSpPr>
        <p:sp>
          <p:nvSpPr>
            <p:cNvPr id="773" name="Google Shape;773;p146"/>
            <p:cNvSpPr/>
            <p:nvPr/>
          </p:nvSpPr>
          <p:spPr>
            <a:xfrm>
              <a:off x="-1354275" y="1490057"/>
              <a:ext cx="392400" cy="392400"/>
            </a:xfrm>
            <a:prstGeom prst="ellipse">
              <a:avLst/>
            </a:prstGeom>
            <a:solidFill>
              <a:srgbClr val="8CC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74" name="Google Shape;774;p146"/>
            <p:cNvSpPr txBox="1"/>
            <p:nvPr/>
          </p:nvSpPr>
          <p:spPr>
            <a:xfrm>
              <a:off x="-961875" y="1399200"/>
              <a:ext cx="52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Other useful resources:</a:t>
              </a:r>
              <a:endPara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75" name="Google Shape;775;p146"/>
          <p:cNvSpPr/>
          <p:nvPr/>
        </p:nvSpPr>
        <p:spPr>
          <a:xfrm>
            <a:off x="7227503" y="3692014"/>
            <a:ext cx="847200" cy="828900"/>
          </a:xfrm>
          <a:prstGeom prst="ellipse">
            <a:avLst/>
          </a:prstGeom>
          <a:solidFill>
            <a:srgbClr val="2E2E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46"/>
          <p:cNvSpPr/>
          <p:nvPr/>
        </p:nvSpPr>
        <p:spPr>
          <a:xfrm>
            <a:off x="7225797" y="873025"/>
            <a:ext cx="847200" cy="828900"/>
          </a:xfrm>
          <a:prstGeom prst="ellipse">
            <a:avLst/>
          </a:prstGeom>
          <a:solidFill>
            <a:srgbClr val="2E2E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46"/>
          <p:cNvSpPr txBox="1"/>
          <p:nvPr/>
        </p:nvSpPr>
        <p:spPr>
          <a:xfrm>
            <a:off x="6870151" y="3155728"/>
            <a:ext cx="1558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#grafana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8" name="Google Shape;778;p146"/>
          <p:cNvSpPr/>
          <p:nvPr/>
        </p:nvSpPr>
        <p:spPr>
          <a:xfrm>
            <a:off x="7225787" y="2388475"/>
            <a:ext cx="847200" cy="828900"/>
          </a:xfrm>
          <a:prstGeom prst="ellipse">
            <a:avLst/>
          </a:prstGeom>
          <a:solidFill>
            <a:srgbClr val="2E2E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0904" y="2584545"/>
            <a:ext cx="444712" cy="4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0891" y="1067198"/>
            <a:ext cx="450113" cy="4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4922" y="3872599"/>
            <a:ext cx="444712" cy="4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46"/>
          <p:cNvSpPr txBox="1"/>
          <p:nvPr/>
        </p:nvSpPr>
        <p:spPr>
          <a:xfrm>
            <a:off x="6870161" y="1640278"/>
            <a:ext cx="1558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grafana/grafana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3" name="Google Shape;783;p146"/>
          <p:cNvSpPr txBox="1"/>
          <p:nvPr/>
        </p:nvSpPr>
        <p:spPr>
          <a:xfrm>
            <a:off x="6574042" y="4434069"/>
            <a:ext cx="2154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community.grafana.com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47"/>
          <p:cNvSpPr txBox="1"/>
          <p:nvPr/>
        </p:nvSpPr>
        <p:spPr>
          <a:xfrm>
            <a:off x="551425" y="2288750"/>
            <a:ext cx="31935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 me: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" name="Google Shape;789;p147"/>
          <p:cNvSpPr txBox="1"/>
          <p:nvPr>
            <p:ph type="title"/>
          </p:nvPr>
        </p:nvSpPr>
        <p:spPr>
          <a:xfrm>
            <a:off x="505225" y="364725"/>
            <a:ext cx="4010700" cy="25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participating!</a:t>
            </a:r>
            <a:endParaRPr/>
          </a:p>
        </p:txBody>
      </p:sp>
      <p:sp>
        <p:nvSpPr>
          <p:cNvPr id="790" name="Google Shape;790;p147"/>
          <p:cNvSpPr/>
          <p:nvPr/>
        </p:nvSpPr>
        <p:spPr>
          <a:xfrm>
            <a:off x="1867645" y="2726794"/>
            <a:ext cx="676800" cy="6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47"/>
          <p:cNvSpPr/>
          <p:nvPr/>
        </p:nvSpPr>
        <p:spPr>
          <a:xfrm>
            <a:off x="1881857" y="3943358"/>
            <a:ext cx="676800" cy="6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1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344" y="2769514"/>
            <a:ext cx="585216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47"/>
          <p:cNvSpPr txBox="1"/>
          <p:nvPr/>
        </p:nvSpPr>
        <p:spPr>
          <a:xfrm>
            <a:off x="1351451" y="4611800"/>
            <a:ext cx="1687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Syed Usman Ahmad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4" name="Google Shape;794;p147"/>
          <p:cNvSpPr txBox="1"/>
          <p:nvPr/>
        </p:nvSpPr>
        <p:spPr>
          <a:xfrm>
            <a:off x="953788" y="3391350"/>
            <a:ext cx="2478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usman.ahmad@grafana.com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5" name="Google Shape;795;p14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2061" y="3999408"/>
            <a:ext cx="584461" cy="5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0725" y="820225"/>
            <a:ext cx="4323277" cy="432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25" y="1900500"/>
            <a:ext cx="8208129" cy="13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5"/>
          <p:cNvSpPr txBox="1"/>
          <p:nvPr>
            <p:ph idx="4294967295" type="title"/>
          </p:nvPr>
        </p:nvSpPr>
        <p:spPr>
          <a:xfrm>
            <a:off x="311700" y="-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Lots of users traffic on daily basis</a:t>
            </a:r>
            <a:endParaRPr b="1" sz="3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25" y="712925"/>
            <a:ext cx="6327951" cy="42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6"/>
          <p:cNvPicPr preferRelativeResize="0"/>
          <p:nvPr/>
        </p:nvPicPr>
        <p:blipFill rotWithShape="1">
          <a:blip r:embed="rId3">
            <a:alphaModFix amt="19000"/>
          </a:blip>
          <a:srcRect b="5118" l="0" r="0" t="4457"/>
          <a:stretch/>
        </p:blipFill>
        <p:spPr>
          <a:xfrm>
            <a:off x="0" y="16"/>
            <a:ext cx="9144001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6"/>
          <p:cNvSpPr txBox="1"/>
          <p:nvPr>
            <p:ph type="title"/>
          </p:nvPr>
        </p:nvSpPr>
        <p:spPr>
          <a:xfrm>
            <a:off x="250800" y="1386750"/>
            <a:ext cx="8642400" cy="23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to monitor the Community performance?</a:t>
            </a:r>
            <a:endParaRPr b="1" sz="5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17"/>
          <p:cNvGrpSpPr/>
          <p:nvPr/>
        </p:nvGrpSpPr>
        <p:grpSpPr>
          <a:xfrm>
            <a:off x="1084125" y="2064429"/>
            <a:ext cx="5850050" cy="518701"/>
            <a:chOff x="3293925" y="1892300"/>
            <a:chExt cx="5850050" cy="518701"/>
          </a:xfrm>
        </p:grpSpPr>
        <p:sp>
          <p:nvSpPr>
            <p:cNvPr id="541" name="Google Shape;541;p117"/>
            <p:cNvSpPr/>
            <p:nvPr/>
          </p:nvSpPr>
          <p:spPr>
            <a:xfrm>
              <a:off x="3293925" y="2018601"/>
              <a:ext cx="392400" cy="392400"/>
            </a:xfrm>
            <a:prstGeom prst="ellipse">
              <a:avLst/>
            </a:prstGeom>
            <a:solidFill>
              <a:srgbClr val="FB9D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542" name="Google Shape;542;p117"/>
            <p:cNvSpPr txBox="1"/>
            <p:nvPr/>
          </p:nvSpPr>
          <p:spPr>
            <a:xfrm>
              <a:off x="3912575" y="1892300"/>
              <a:ext cx="523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     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543" name="Google Shape;543;p117"/>
          <p:cNvGrpSpPr/>
          <p:nvPr/>
        </p:nvGrpSpPr>
        <p:grpSpPr>
          <a:xfrm>
            <a:off x="1084125" y="3007125"/>
            <a:ext cx="7795550" cy="585000"/>
            <a:chOff x="3293925" y="2537790"/>
            <a:chExt cx="7795550" cy="585000"/>
          </a:xfrm>
        </p:grpSpPr>
        <p:sp>
          <p:nvSpPr>
            <p:cNvPr id="544" name="Google Shape;544;p117"/>
            <p:cNvSpPr/>
            <p:nvPr/>
          </p:nvSpPr>
          <p:spPr>
            <a:xfrm>
              <a:off x="3293925" y="2634095"/>
              <a:ext cx="392400" cy="392400"/>
            </a:xfrm>
            <a:prstGeom prst="ellipse">
              <a:avLst/>
            </a:prstGeom>
            <a:solidFill>
              <a:srgbClr val="5794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545" name="Google Shape;545;p117"/>
            <p:cNvSpPr txBox="1"/>
            <p:nvPr/>
          </p:nvSpPr>
          <p:spPr>
            <a:xfrm>
              <a:off x="3912575" y="2537790"/>
              <a:ext cx="717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Easy and powerful to get data 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grpSp>
        <p:nvGrpSpPr>
          <p:cNvPr id="546" name="Google Shape;546;p117"/>
          <p:cNvGrpSpPr/>
          <p:nvPr/>
        </p:nvGrpSpPr>
        <p:grpSpPr>
          <a:xfrm>
            <a:off x="1075974" y="1243250"/>
            <a:ext cx="8074901" cy="585000"/>
            <a:chOff x="3285774" y="1246809"/>
            <a:chExt cx="8074901" cy="585000"/>
          </a:xfrm>
        </p:grpSpPr>
        <p:sp>
          <p:nvSpPr>
            <p:cNvPr id="547" name="Google Shape;547;p117"/>
            <p:cNvSpPr/>
            <p:nvPr/>
          </p:nvSpPr>
          <p:spPr>
            <a:xfrm>
              <a:off x="3285774" y="1329505"/>
              <a:ext cx="392400" cy="392400"/>
            </a:xfrm>
            <a:prstGeom prst="ellipse">
              <a:avLst/>
            </a:prstGeom>
            <a:solidFill>
              <a:srgbClr val="8CC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117"/>
            <p:cNvSpPr txBox="1"/>
            <p:nvPr/>
          </p:nvSpPr>
          <p:spPr>
            <a:xfrm>
              <a:off x="3912575" y="1246809"/>
              <a:ext cx="744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lang="en" sz="2600">
                  <a:solidFill>
                    <a:schemeClr val="dk1"/>
                  </a:solidFill>
                </a:rPr>
                <a:t>Enables</a:t>
              </a:r>
              <a:r>
                <a:rPr lang="en" sz="2600">
                  <a:solidFill>
                    <a:schemeClr val="dk1"/>
                  </a:solidFill>
                </a:rPr>
                <a:t> SQL queries against Backend DB</a:t>
              </a:r>
              <a:endParaRPr sz="2600">
                <a:solidFill>
                  <a:schemeClr val="dk1"/>
                </a:solidFill>
              </a:endParaRPr>
            </a:p>
          </p:txBody>
        </p:sp>
      </p:grpSp>
      <p:sp>
        <p:nvSpPr>
          <p:cNvPr id="549" name="Google Shape;549;p117"/>
          <p:cNvSpPr txBox="1"/>
          <p:nvPr>
            <p:ph idx="4294967295" type="title"/>
          </p:nvPr>
        </p:nvSpPr>
        <p:spPr>
          <a:xfrm>
            <a:off x="311700" y="206100"/>
            <a:ext cx="8520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20">
                <a:solidFill>
                  <a:srgbClr val="FFFFFF"/>
                </a:solidFill>
              </a:rPr>
              <a:t>Discourse Data Explorer Plugin</a:t>
            </a:r>
            <a:endParaRPr b="1" sz="3620">
              <a:solidFill>
                <a:srgbClr val="FFFFFF"/>
              </a:solidFill>
            </a:endParaRPr>
          </a:p>
        </p:txBody>
      </p:sp>
      <p:sp>
        <p:nvSpPr>
          <p:cNvPr id="550" name="Google Shape;550;p117"/>
          <p:cNvSpPr txBox="1"/>
          <p:nvPr/>
        </p:nvSpPr>
        <p:spPr>
          <a:xfrm>
            <a:off x="1702775" y="2081450"/>
            <a:ext cx="68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</a:t>
            </a:r>
            <a:r>
              <a:rPr lang="en" sz="2600">
                <a:solidFill>
                  <a:schemeClr val="dk1"/>
                </a:solidFill>
              </a:rPr>
              <a:t>upported by the Discourse API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551" name="Google Shape;55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18" y="3854200"/>
            <a:ext cx="3135557" cy="9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8"/>
          <p:cNvSpPr txBox="1"/>
          <p:nvPr/>
        </p:nvSpPr>
        <p:spPr>
          <a:xfrm>
            <a:off x="439646" y="951374"/>
            <a:ext cx="837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SQL query to g</a:t>
            </a:r>
            <a:r>
              <a:rPr lang="en" sz="2600">
                <a:solidFill>
                  <a:schemeClr val="dk1"/>
                </a:solidFill>
              </a:rPr>
              <a:t>et the Top 20 posts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57" name="Google Shape;557;p118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20">
                <a:solidFill>
                  <a:srgbClr val="FFFFFF"/>
                </a:solidFill>
              </a:rPr>
              <a:t>Example</a:t>
            </a:r>
            <a:endParaRPr b="1" sz="3620">
              <a:solidFill>
                <a:srgbClr val="FFFFFF"/>
              </a:solidFill>
            </a:endParaRPr>
          </a:p>
        </p:txBody>
      </p:sp>
      <p:pic>
        <p:nvPicPr>
          <p:cNvPr id="558" name="Google Shape;55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812" y="1468325"/>
            <a:ext cx="6648374" cy="35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9"/>
          <p:cNvSpPr txBox="1"/>
          <p:nvPr/>
        </p:nvSpPr>
        <p:spPr>
          <a:xfrm>
            <a:off x="281078" y="1004925"/>
            <a:ext cx="744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JSON Result: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64" name="Google Shape;564;p119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Example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565" name="Google Shape;56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800" y="73350"/>
            <a:ext cx="5142224" cy="5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20"/>
          <p:cNvSpPr txBox="1"/>
          <p:nvPr>
            <p:ph idx="4294967295" type="title"/>
          </p:nvPr>
        </p:nvSpPr>
        <p:spPr>
          <a:xfrm>
            <a:off x="220200" y="224575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This is </a:t>
            </a:r>
            <a:r>
              <a:rPr b="1" lang="en" sz="3600">
                <a:solidFill>
                  <a:srgbClr val="FFFFFF"/>
                </a:solidFill>
              </a:rPr>
              <a:t>how we monitor the Community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571" name="Google Shape;571;p120"/>
          <p:cNvPicPr preferRelativeResize="0"/>
          <p:nvPr/>
        </p:nvPicPr>
        <p:blipFill rotWithShape="1">
          <a:blip r:embed="rId3">
            <a:alphaModFix/>
          </a:blip>
          <a:srcRect b="7123" l="0" r="33114" t="0"/>
          <a:stretch/>
        </p:blipFill>
        <p:spPr>
          <a:xfrm>
            <a:off x="1057150" y="895075"/>
            <a:ext cx="7004524" cy="42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rafana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